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67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8" r:id="rId7"/>
    <p:sldId id="259" r:id="rId8"/>
    <p:sldId id="260" r:id="rId9"/>
    <p:sldId id="261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12192000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C34F0B-3329-4459-8435-812010CE1851}" type="datetime4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2025년 1월 20일</a:t>
            </a:fld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ZA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AC1A092-B106-4916-AA31-758C6EB48E2A}" type="datetime4">
              <a:rPr lang="ko-KR" altLang="en-US" smtClean="0"/>
              <a:pPr/>
              <a:t>2025년 1월 20일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ZA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  <a:endParaRPr lang="ko-KR" altLang="en-ZA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530193B-564F-4854-8A52-728F3FB19C85}" type="slidenum">
              <a:rPr lang="en-ZA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599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1216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045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859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046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3023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201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7" name="바닥글 개체 틀 6">
            <a:extLst>
              <a:ext uri="{FF2B5EF4-FFF2-40B4-BE49-F238E27FC236}">
                <a16:creationId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감사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ZA" noProof="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ZA" noProof="0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  <a:endParaRPr lang="ko-KR" altLang="en-ZA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감사합니다</a:t>
            </a:r>
            <a:r>
              <a:rPr lang="en-US" altLang="ko-KR" noProof="0" dirty="0"/>
              <a:t>!</a:t>
            </a:r>
            <a:endParaRPr lang="ko-KR" altLang="en-ZA" noProof="0" dirty="0"/>
          </a:p>
        </p:txBody>
      </p:sp>
      <p:sp>
        <p:nvSpPr>
          <p:cNvPr id="7" name="텍스트 개체 틀 5">
            <a:extLst>
              <a:ext uri="{FF2B5EF4-FFF2-40B4-BE49-F238E27FC236}">
                <a16:creationId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전체 이름</a:t>
            </a:r>
            <a:endParaRPr lang="ko-KR" altLang="en-ZA" noProof="0" dirty="0"/>
          </a:p>
        </p:txBody>
      </p:sp>
      <p:sp>
        <p:nvSpPr>
          <p:cNvPr id="8" name="텍스트 개체 틀 6">
            <a:extLst>
              <a:ext uri="{FF2B5EF4-FFF2-40B4-BE49-F238E27FC236}">
                <a16:creationId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전화 번호</a:t>
            </a:r>
            <a:endParaRPr lang="ko-KR" altLang="en-ZA" noProof="0" dirty="0"/>
          </a:p>
        </p:txBody>
      </p:sp>
      <p:sp>
        <p:nvSpPr>
          <p:cNvPr id="9" name="텍스트 개체 틀 7">
            <a:extLst>
              <a:ext uri="{FF2B5EF4-FFF2-40B4-BE49-F238E27FC236}">
                <a16:creationId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전자 메일 또는 소셜 미디어 핸들</a:t>
            </a:r>
            <a:endParaRPr lang="ko-KR" altLang="en-ZA" noProof="0" dirty="0"/>
          </a:p>
        </p:txBody>
      </p:sp>
      <p:sp>
        <p:nvSpPr>
          <p:cNvPr id="10" name="텍스트 개체 틀 8">
            <a:extLst>
              <a:ext uri="{FF2B5EF4-FFF2-40B4-BE49-F238E27FC236}">
                <a16:creationId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회사 웹 사이트</a:t>
            </a:r>
            <a:endParaRPr lang="ko-KR" altLang="en-ZA" noProof="0" dirty="0"/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6" name="텍스트 개체 틀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1" name="텍스트 개체 틀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3" name="텍스트 개체 틀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5" name="텍스트 개체 틀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7" name="텍스트 개체 틀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43708" y="6601174"/>
            <a:ext cx="7045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880" y="6564836"/>
            <a:ext cx="1359689" cy="22435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2" y="6559289"/>
            <a:ext cx="1240752" cy="2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14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37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6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프레젠테이션 제목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분선 슬라이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6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구분선 슬라이드 제목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US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분선 슬라이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  <a:endParaRPr lang="ko-KR" altLang="en-ZA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6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구분선 슬라이드 제목 편집</a:t>
            </a:r>
            <a:endParaRPr lang="ko-KR" altLang="en-ZA" noProof="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사진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  <a:endParaRPr lang="ko-KR" altLang="en-ZA" noProof="0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사진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  <a:endParaRPr lang="ko-KR" altLang="en-ZA" noProof="0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사진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  <a:endParaRPr lang="ko-KR" altLang="en-ZA" noProof="0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자유형(F) 5">
            <a:extLst>
              <a:ext uri="{FF2B5EF4-FFF2-40B4-BE49-F238E27FC236}">
                <a16:creationId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1" name="자유형(F) 5">
            <a:extLst>
              <a:ext uri="{FF2B5EF4-FFF2-40B4-BE49-F238E27FC236}">
                <a16:creationId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3" name="자유형 5">
            <a:extLst>
              <a:ext uri="{FF2B5EF4-FFF2-40B4-BE49-F238E27FC236}">
                <a16:creationId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4" name="자유형(F) 5">
            <a:extLst>
              <a:ext uri="{FF2B5EF4-FFF2-40B4-BE49-F238E27FC236}">
                <a16:creationId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5" name="자유형(F) 5">
            <a:extLst>
              <a:ext uri="{FF2B5EF4-FFF2-40B4-BE49-F238E27FC236}">
                <a16:creationId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비교 왼쪽 개체 틀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2" name="비교 왼쪽 개체 틀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0" i="0"/>
            </a:lvl1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8" name="텍스트 개체 틀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큰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ko-KR" altLang="en-US" noProof="0" dirty="0"/>
              <a:t>캡션 입력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: 둥근 모서리 24">
            <a:extLst>
              <a:ext uri="{FF2B5EF4-FFF2-40B4-BE49-F238E27FC236}">
                <a16:creationId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55" r:id="rId15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66700" indent="-2667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2925" indent="-276225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09625" indent="-2667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76325" indent="-2667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43025" indent="-2667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" y="137829"/>
            <a:ext cx="149680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3" name="직사각형 2"/>
          <p:cNvSpPr/>
          <p:nvPr/>
        </p:nvSpPr>
        <p:spPr>
          <a:xfrm>
            <a:off x="251519" y="137829"/>
            <a:ext cx="438342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000" b="1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596450" y="626400"/>
            <a:ext cx="8955934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8400256" y="626400"/>
            <a:ext cx="3791744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43708" y="6601174"/>
            <a:ext cx="7045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880" y="6564836"/>
            <a:ext cx="1359689" cy="2243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2" y="6559289"/>
            <a:ext cx="1240752" cy="2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8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25114" y="1700808"/>
            <a:ext cx="8475342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>
              <a:defRPr/>
            </a:pPr>
            <a:r>
              <a:rPr lang="ko-KR" altLang="en-US" sz="6600" b="1" cap="all" dirty="0">
                <a:ln w="0"/>
                <a:solidFill>
                  <a:srgbClr val="0083CB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청년일자리도약장려금 </a:t>
            </a:r>
            <a:r>
              <a:rPr lang="ko-KR" altLang="en-US" sz="5400" b="1" cap="all" dirty="0">
                <a:ln w="0"/>
                <a:solidFill>
                  <a:srgbClr val="F79646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5400" b="1" cap="all" dirty="0">
                <a:ln w="0"/>
                <a:solidFill>
                  <a:srgbClr val="F79646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24</a:t>
            </a:r>
            <a:r>
              <a:rPr lang="ko-KR" altLang="en-US" sz="5400" b="1" cap="all" dirty="0" err="1">
                <a:ln w="0"/>
                <a:solidFill>
                  <a:srgbClr val="F79646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대민포털</a:t>
            </a:r>
            <a:endParaRPr lang="en-US" altLang="ko-KR" sz="6600" b="1" cap="all" dirty="0">
              <a:ln w="0"/>
              <a:solidFill>
                <a:srgbClr val="F79646"/>
              </a:solidFill>
              <a:effectLst>
                <a:reflection blurRad="12700" stA="50000" endPos="50000" dist="5000" dir="5400000" sy="-100000" rotWithShape="0"/>
              </a:effectLst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583" y="4993352"/>
            <a:ext cx="1926835" cy="7399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75920" y="4181018"/>
            <a:ext cx="12601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2000" b="1" dirty="0">
                <a:solidFill>
                  <a:prstClr val="black"/>
                </a:solidFill>
                <a:latin typeface="한컴 고딕" pitchFamily="2" charset="-127"/>
                <a:ea typeface="한컴 고딕" pitchFamily="2" charset="-127"/>
              </a:rPr>
              <a:t>2025.01</a:t>
            </a:r>
            <a:endParaRPr lang="ko-KR" altLang="en-US" sz="20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53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18699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지원제외 기업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지원제외 기업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기업이 신청서 신청 시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예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선택한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지침 내 확인서가 변경될 경우 내용이 변경될 수 있습니다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5575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(5)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2966F39-F606-45BE-B30F-33375CC19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311" y="1537465"/>
            <a:ext cx="6079013" cy="403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1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18699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지원대상 청년 요건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지원제외 청년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기업이 신청서 신청 시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을 선택하지 않은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지침 내 확인서가 변경될 경우 내용이 변경될 수 있습니다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(5)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9056090-628B-40E5-B482-CD9FA281F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616" y="1026166"/>
            <a:ext cx="6292802" cy="50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4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9003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  <a:endParaRPr lang="en-US" altLang="ko-KR" sz="1050" b="1" u="sng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algn="l" latinLnBrk="1"/>
                      <a:r>
                        <a:rPr lang="ko-KR" altLang="en-US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사업주명</a:t>
                      </a:r>
                      <a:r>
                        <a:rPr lang="en-US" altLang="ko-KR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을 선택하지 않은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아니오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선택한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10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</a:t>
                      </a:r>
                      <a:endParaRPr lang="en-US" altLang="ko-KR" sz="110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필수항목</a:t>
                      </a:r>
                      <a:r>
                        <a:rPr lang="en-US" altLang="ko-KR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(*)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 모두 작성된 경우 제출 가능</a:t>
                      </a: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(6)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29E1219-82CA-4468-AE39-D363AF938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273" y="1518533"/>
            <a:ext cx="6285734" cy="3600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EDCF2E8-CD82-4EAD-8BF0-E583826B2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6091" y="1964089"/>
            <a:ext cx="6230866" cy="243613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4095C8-80A1-4C29-85DF-F879A693D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291" y="4634895"/>
            <a:ext cx="1610666" cy="397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E3725C07-C7BD-454D-9D4E-213002E02FF9}"/>
              </a:ext>
            </a:extLst>
          </p:cNvPr>
          <p:cNvSpPr/>
          <p:nvPr/>
        </p:nvSpPr>
        <p:spPr>
          <a:xfrm>
            <a:off x="1506092" y="1693262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3FE15E5B-7296-4A3C-B77D-DAA45100326E}"/>
              </a:ext>
            </a:extLst>
          </p:cNvPr>
          <p:cNvSpPr/>
          <p:nvPr/>
        </p:nvSpPr>
        <p:spPr>
          <a:xfrm>
            <a:off x="5870996" y="4725559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359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6860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24 </a:t>
                      </a:r>
                      <a:r>
                        <a:rPr lang="ko-KR" altLang="en-US" sz="1050" b="1" u="sng" dirty="0" err="1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대민포털</a:t>
                      </a:r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홈페이지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로그인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공동인증서로 로그인 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사업자등록번호 기준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대리인 도약장려금 업무수행 불가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3576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홈페이지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9414885-2B57-4F87-BF8F-6866BDB5D021}"/>
              </a:ext>
            </a:extLst>
          </p:cNvPr>
          <p:cNvSpPr/>
          <p:nvPr/>
        </p:nvSpPr>
        <p:spPr>
          <a:xfrm>
            <a:off x="3359696" y="5589240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en-US" altLang="ko-KR" b="1" u="sng" dirty="0">
                <a:solidFill>
                  <a:srgbClr val="3333FF"/>
                </a:solidFill>
                <a:latin typeface="한컴 고딕" pitchFamily="2" charset="-127"/>
                <a:ea typeface="한컴 고딕" pitchFamily="2" charset="-127"/>
              </a:rPr>
              <a:t>www.work24.go.kr</a:t>
            </a:r>
            <a:endParaRPr lang="ko-KR" altLang="en-US" b="1" u="sng" dirty="0">
              <a:solidFill>
                <a:srgbClr val="3333FF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D2B51157-1B1A-4A6B-8864-67B865BFF3DD}"/>
              </a:ext>
            </a:extLst>
          </p:cNvPr>
          <p:cNvGrpSpPr/>
          <p:nvPr/>
        </p:nvGrpSpPr>
        <p:grpSpPr>
          <a:xfrm>
            <a:off x="1633790" y="1464958"/>
            <a:ext cx="5945760" cy="3928084"/>
            <a:chOff x="447400" y="1780288"/>
            <a:chExt cx="5945760" cy="3928084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8FBF452-9188-4210-AFA3-DAA073237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400" y="1780288"/>
              <a:ext cx="5945760" cy="3928084"/>
            </a:xfrm>
            <a:prstGeom prst="rect">
              <a:avLst/>
            </a:prstGeom>
          </p:spPr>
        </p:pic>
        <p:sp>
          <p:nvSpPr>
            <p:cNvPr id="26" name="TextBox 24">
              <a:extLst>
                <a:ext uri="{FF2B5EF4-FFF2-40B4-BE49-F238E27FC236}">
                  <a16:creationId xmlns:a16="http://schemas.microsoft.com/office/drawing/2014/main" id="{B44DFB0C-6070-430E-BB3C-17B39A22C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4888" y="3335107"/>
              <a:ext cx="1800200" cy="2129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1" hangingPunct="1"/>
              <a:endParaRPr lang="ko-KR" altLang="en-US" b="1" dirty="0">
                <a:solidFill>
                  <a:prstClr val="black"/>
                </a:solidFill>
                <a:latin typeface="한컴 고딕" pitchFamily="2" charset="-127"/>
                <a:ea typeface="한컴 고딕" pitchFamily="2" charset="-127"/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AD249F7A-02BE-46CF-B071-567870D3CFF2}"/>
                </a:ext>
              </a:extLst>
            </p:cNvPr>
            <p:cNvSpPr/>
            <p:nvPr/>
          </p:nvSpPr>
          <p:spPr>
            <a:xfrm>
              <a:off x="3670205" y="332100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en-US" altLang="ko-KR" sz="1050" b="1" dirty="0">
                  <a:solidFill>
                    <a:prstClr val="white"/>
                  </a:solidFill>
                  <a:latin typeface="한컴 고딕" pitchFamily="2" charset="-127"/>
                  <a:ea typeface="한컴 고딕" pitchFamily="2" charset="-127"/>
                </a:rPr>
                <a:t>1</a:t>
              </a:r>
              <a:endParaRPr lang="ko-KR" altLang="en-US" sz="10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97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3660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 접속 방법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(1)</a:t>
                      </a:r>
                      <a:endParaRPr lang="ko-KR" altLang="en-US" sz="1050" b="1" u="sng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자주찾는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서비스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우측 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청년도약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참여사업관리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버튼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482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청년일자리도약장려금 접속 방법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(1)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930E0A2-4AA5-41D8-B03A-F8A26B070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04" y="1223369"/>
            <a:ext cx="6136449" cy="4365103"/>
          </a:xfrm>
          <a:prstGeom prst="rect">
            <a:avLst/>
          </a:prstGeom>
        </p:spPr>
      </p:pic>
      <p:sp>
        <p:nvSpPr>
          <p:cNvPr id="26" name="TextBox 24">
            <a:extLst>
              <a:ext uri="{FF2B5EF4-FFF2-40B4-BE49-F238E27FC236}">
                <a16:creationId xmlns:a16="http://schemas.microsoft.com/office/drawing/2014/main" id="{B44DFB0C-6070-430E-BB3C-17B39A22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222" y="3429000"/>
            <a:ext cx="742875" cy="7920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D249F7A-02BE-46CF-B071-567870D3CFF2}"/>
              </a:ext>
            </a:extLst>
          </p:cNvPr>
          <p:cNvSpPr/>
          <p:nvPr/>
        </p:nvSpPr>
        <p:spPr>
          <a:xfrm>
            <a:off x="6452658" y="315435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774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5179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 접속 방법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(2)</a:t>
                      </a:r>
                      <a:endParaRPr lang="ko-KR" altLang="en-US" sz="1050" b="1" u="sng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우측상단 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전체메뉴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클릭 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스크롤 다운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(down) </a:t>
                      </a:r>
                      <a:r>
                        <a:rPr lang="en-US" altLang="ko-KR" sz="100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100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</a:t>
                      </a:r>
                      <a:r>
                        <a:rPr lang="en-US" altLang="ko-KR" sz="100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’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 사업관리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4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선택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619572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482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청년일자리도약장려금 접속 방법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(2)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B44DFB0C-6070-430E-BB3C-17B39A22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222" y="3429000"/>
            <a:ext cx="742875" cy="7920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D249F7A-02BE-46CF-B071-567870D3CFF2}"/>
              </a:ext>
            </a:extLst>
          </p:cNvPr>
          <p:cNvSpPr/>
          <p:nvPr/>
        </p:nvSpPr>
        <p:spPr>
          <a:xfrm>
            <a:off x="6452658" y="315435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871D894-7DB3-48EE-8AE6-1D65A09F4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822" y="1052737"/>
            <a:ext cx="4897836" cy="261780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43C640C-A68B-4024-87CB-61429DDB8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2934" y="2656591"/>
            <a:ext cx="4978412" cy="3533899"/>
          </a:xfrm>
          <a:prstGeom prst="rect">
            <a:avLst/>
          </a:prstGeom>
        </p:spPr>
      </p:pic>
      <p:sp>
        <p:nvSpPr>
          <p:cNvPr id="24" name="TextBox 24">
            <a:extLst>
              <a:ext uri="{FF2B5EF4-FFF2-40B4-BE49-F238E27FC236}">
                <a16:creationId xmlns:a16="http://schemas.microsoft.com/office/drawing/2014/main" id="{34A7EABF-4A15-41F9-87D7-9EFF7166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976" y="1478298"/>
            <a:ext cx="564666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F3A487D2-7201-46CA-A3F2-3BFA7B447F45}"/>
              </a:ext>
            </a:extLst>
          </p:cNvPr>
          <p:cNvSpPr/>
          <p:nvPr/>
        </p:nvSpPr>
        <p:spPr>
          <a:xfrm>
            <a:off x="5582233" y="151755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EBCAF304-5683-434A-B823-A83DB290B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403" y="2708921"/>
            <a:ext cx="4628367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217D23AB-A095-4A11-83E0-ED6AAB8AAAD8}"/>
              </a:ext>
            </a:extLst>
          </p:cNvPr>
          <p:cNvSpPr/>
          <p:nvPr/>
        </p:nvSpPr>
        <p:spPr>
          <a:xfrm>
            <a:off x="2850537" y="2748179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BC7152AC-8448-4DFE-8CF5-EDF7051D0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234" y="4349550"/>
            <a:ext cx="564666" cy="18287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C482F4E0-3740-4B6C-B4C3-E6123F9FCDFC}"/>
              </a:ext>
            </a:extLst>
          </p:cNvPr>
          <p:cNvSpPr/>
          <p:nvPr/>
        </p:nvSpPr>
        <p:spPr>
          <a:xfrm>
            <a:off x="4517747" y="434955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2" name="TextBox 24">
            <a:extLst>
              <a:ext uri="{FF2B5EF4-FFF2-40B4-BE49-F238E27FC236}">
                <a16:creationId xmlns:a16="http://schemas.microsoft.com/office/drawing/2014/main" id="{A810EEDB-F989-4EC0-8867-D3B6EA7DA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069" y="4561743"/>
            <a:ext cx="814883" cy="18287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D9409115-670C-468F-949B-E05D55424447}"/>
              </a:ext>
            </a:extLst>
          </p:cNvPr>
          <p:cNvSpPr/>
          <p:nvPr/>
        </p:nvSpPr>
        <p:spPr>
          <a:xfrm>
            <a:off x="4606492" y="457488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4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961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763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 업무화면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관리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신청 및 조회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변경 신청 및 조회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채용자명단제출서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관리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채용자명단제출서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신청 및 조회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지원금신청서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관리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지원금신청서 신청 및 조회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장기인센티브</a:t>
                      </a:r>
                      <a:r>
                        <a:rPr lang="en-US" altLang="ko-KR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(24</a:t>
                      </a:r>
                      <a:r>
                        <a:rPr lang="ko-KR" altLang="en-US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개원</a:t>
                      </a:r>
                      <a:r>
                        <a:rPr lang="en-US" altLang="ko-KR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및 조회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619572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4283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청년일자리도약장려금 업무화면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D4E7670-A6D8-4763-996C-4B5B1138D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88" y="1517556"/>
            <a:ext cx="6272116" cy="4143692"/>
          </a:xfrm>
          <a:prstGeom prst="rect">
            <a:avLst/>
          </a:prstGeom>
        </p:spPr>
      </p:pic>
      <p:sp>
        <p:nvSpPr>
          <p:cNvPr id="24" name="TextBox 24">
            <a:extLst>
              <a:ext uri="{FF2B5EF4-FFF2-40B4-BE49-F238E27FC236}">
                <a16:creationId xmlns:a16="http://schemas.microsoft.com/office/drawing/2014/main" id="{34A7EABF-4A15-41F9-87D7-9EFF7166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656" y="2301256"/>
            <a:ext cx="936104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F3A487D2-7201-46CA-A3F2-3BFA7B447F45}"/>
              </a:ext>
            </a:extLst>
          </p:cNvPr>
          <p:cNvSpPr/>
          <p:nvPr/>
        </p:nvSpPr>
        <p:spPr>
          <a:xfrm>
            <a:off x="3347830" y="26584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4" name="TextBox 24">
            <a:extLst>
              <a:ext uri="{FF2B5EF4-FFF2-40B4-BE49-F238E27FC236}">
                <a16:creationId xmlns:a16="http://schemas.microsoft.com/office/drawing/2014/main" id="{132B007B-372B-4CBB-9FB6-6230B784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7627" y="2301256"/>
            <a:ext cx="936104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1FA419FA-754A-4EE2-AF59-C2EA90FF5723}"/>
              </a:ext>
            </a:extLst>
          </p:cNvPr>
          <p:cNvSpPr/>
          <p:nvPr/>
        </p:nvSpPr>
        <p:spPr>
          <a:xfrm>
            <a:off x="4325801" y="26584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6" name="TextBox 24">
            <a:extLst>
              <a:ext uri="{FF2B5EF4-FFF2-40B4-BE49-F238E27FC236}">
                <a16:creationId xmlns:a16="http://schemas.microsoft.com/office/drawing/2014/main" id="{02C6BFDC-BF73-4CD4-97AC-CF9196679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56" y="2301256"/>
            <a:ext cx="936104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EA1BBA67-6D02-4F70-A566-4846EF98DCB7}"/>
              </a:ext>
            </a:extLst>
          </p:cNvPr>
          <p:cNvSpPr/>
          <p:nvPr/>
        </p:nvSpPr>
        <p:spPr>
          <a:xfrm>
            <a:off x="5299630" y="26584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92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19232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지원금 신청 현황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 신청 현황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신청한 지원금 처리현황 확인 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1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대표 사업장 현황 정보 제공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5575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(1)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E3AA047-54C0-468C-9375-64D9D1F82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541" y="1040619"/>
            <a:ext cx="5686259" cy="477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84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3132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첨부파일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기업명의 계좌정보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첨부파일 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개인정보가 포함된 자료는 첨부할 수 없음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파일 암호화를 한 경우에는 업로드 가능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첨부한 서류는 운영기관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고용센터에서 확인가능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계좌번호</a:t>
                      </a:r>
                      <a:endParaRPr lang="en-US" altLang="ko-KR" sz="10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기업명의 계좌번호 입력</a:t>
                      </a: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5575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(2)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57DB7D1-4C45-4D36-B6F9-6993BAA8A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255" y="1001484"/>
            <a:ext cx="5908071" cy="520322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BDA1099-6C4B-4F4B-A97C-A606D3C08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950" y="1628801"/>
            <a:ext cx="6120680" cy="355330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B4BAE5-77EE-4E02-9653-181F4940E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950" y="5307478"/>
            <a:ext cx="6120680" cy="7858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9869DDBF-194D-44F7-87C6-FCF1280D578C}"/>
              </a:ext>
            </a:extLst>
          </p:cNvPr>
          <p:cNvSpPr/>
          <p:nvPr/>
        </p:nvSpPr>
        <p:spPr>
          <a:xfrm>
            <a:off x="1626580" y="1709057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F0BFFD26-99BC-476A-9F30-A2661B592B76}"/>
              </a:ext>
            </a:extLst>
          </p:cNvPr>
          <p:cNvSpPr/>
          <p:nvPr/>
        </p:nvSpPr>
        <p:spPr>
          <a:xfrm>
            <a:off x="1626580" y="5592387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80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33889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  <a:endParaRPr lang="en-US" altLang="ko-KR" sz="1050" b="1" u="sng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장기인센티브 신청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장기인센티브 여부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선택</a:t>
                      </a: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선택한 경우 장기인센티브 대상자 조회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선택 해제의 경우 일반 지원금 대상자 조회</a:t>
                      </a: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 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추가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+ 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버튼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클릭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장기인센티브 여부 선택 후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추가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버튼 클릭 시 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장기인센티브 대상자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조회 가능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 (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+ 24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초과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금액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40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X 12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= 480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 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프로세스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장기인센티브의 경우 신청 시 운영기관이 아닌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고용센터 검토 및 지급 처리</a:t>
                      </a:r>
                      <a:endParaRPr lang="en-US" altLang="ko-KR" sz="950" b="1" u="none" baseline="0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그 외 프로세스는 동일함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652788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id="{F6B95035-91A8-4A6D-B087-DC7DE25D5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143" y="1224516"/>
            <a:ext cx="6387970" cy="4652756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1775520" y="159024"/>
            <a:ext cx="765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(3) </a:t>
            </a:r>
            <a:r>
              <a:rPr lang="en-US" altLang="ko-KR" sz="2400" b="1" dirty="0">
                <a:solidFill>
                  <a:srgbClr val="FF0000"/>
                </a:solidFill>
                <a:latin typeface="한컴 고딕" pitchFamily="2" charset="-127"/>
                <a:ea typeface="한컴 고딕" pitchFamily="2" charset="-127"/>
              </a:rPr>
              <a:t>[</a:t>
            </a:r>
            <a:r>
              <a:rPr lang="ko-KR" altLang="en-US" sz="2400" b="1" dirty="0">
                <a:solidFill>
                  <a:srgbClr val="FF0000"/>
                </a:solidFill>
                <a:latin typeface="한컴 고딕" pitchFamily="2" charset="-127"/>
                <a:ea typeface="한컴 고딕" pitchFamily="2" charset="-127"/>
              </a:rPr>
              <a:t>장기인센티브</a:t>
            </a:r>
            <a:r>
              <a:rPr lang="en-US" altLang="ko-KR" sz="2400" b="1" dirty="0">
                <a:solidFill>
                  <a:srgbClr val="FF0000"/>
                </a:solidFill>
                <a:latin typeface="한컴 고딕" pitchFamily="2" charset="-127"/>
                <a:ea typeface="한컴 고딕" pitchFamily="2" charset="-127"/>
              </a:rPr>
              <a:t>]</a:t>
            </a:r>
            <a:endParaRPr lang="ko-KR" altLang="en-US" sz="2400" b="1" dirty="0">
              <a:solidFill>
                <a:srgbClr val="FF0000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FE80B2-D12C-497B-B3E1-4B2DEEDE2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112" y="1802739"/>
            <a:ext cx="560315" cy="36136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D0370EBA-56F0-450F-97B5-03FB82568CC6}"/>
              </a:ext>
            </a:extLst>
          </p:cNvPr>
          <p:cNvSpPr/>
          <p:nvPr/>
        </p:nvSpPr>
        <p:spPr>
          <a:xfrm>
            <a:off x="2583163" y="1759910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BDF65920-7660-4461-A2D1-BB397DCDA3B2}"/>
              </a:ext>
            </a:extLst>
          </p:cNvPr>
          <p:cNvSpPr/>
          <p:nvPr/>
        </p:nvSpPr>
        <p:spPr>
          <a:xfrm>
            <a:off x="6841205" y="1867910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D20DF-B764-4D93-A42B-701089D00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163" y="1312193"/>
            <a:ext cx="527647" cy="36004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469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3284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신청내용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신청금액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신청금액은 신청기간에 따라 달라질 수 있음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60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X 3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= 180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 신청가능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 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항목추가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 신청 대상자를 추가할 수 있는 버튼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5575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(4)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A6180B7-9069-451C-94A3-5607AE99A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315" y="1291911"/>
            <a:ext cx="6198409" cy="45249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4FE80B2-D12C-497B-B3E1-4B2DEEDE2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562" y="2931890"/>
            <a:ext cx="2131916" cy="497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D0370EBA-56F0-450F-97B5-03FB82568CC6}"/>
              </a:ext>
            </a:extLst>
          </p:cNvPr>
          <p:cNvSpPr/>
          <p:nvPr/>
        </p:nvSpPr>
        <p:spPr>
          <a:xfrm>
            <a:off x="4849070" y="2837362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BDF65920-7660-4461-A2D1-BB397DCDA3B2}"/>
              </a:ext>
            </a:extLst>
          </p:cNvPr>
          <p:cNvSpPr/>
          <p:nvPr/>
        </p:nvSpPr>
        <p:spPr>
          <a:xfrm>
            <a:off x="6664613" y="1408367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D20DF-B764-4D93-A42B-701089D00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105" y="1408367"/>
            <a:ext cx="527647" cy="216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190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216_TF16411253" id="{A9777A35-B9FB-495E-BDB1-28C28BDFA533}" vid="{132D27B6-BF05-48BF-BEC0-BA778CF834E5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A50AA-654B-45CA-B6AD-FDA9E9535EF9}">
  <ds:schemaRefs>
    <ds:schemaRef ds:uri="http://www.w3.org/XML/1998/namespace"/>
    <ds:schemaRef ds:uri="http://schemas.microsoft.com/sharepoint/v3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6dc4bcd6-49db-4c07-9060-8acfc67cef9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2CDC626-B3A4-4E2A-B903-2655BFCAF3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F06F66-218D-4D1C-873A-158A1848B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기하학적 프레젠테이션</Template>
  <TotalTime>0</TotalTime>
  <Words>604</Words>
  <Application>Microsoft Office PowerPoint</Application>
  <PresentationFormat>와이드스크린</PresentationFormat>
  <Paragraphs>180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나눔고딕</vt:lpstr>
      <vt:lpstr>맑은 고딕</vt:lpstr>
      <vt:lpstr>한컴 고딕</vt:lpstr>
      <vt:lpstr>Arial</vt:lpstr>
      <vt:lpstr>Calibri Light</vt:lpstr>
      <vt:lpstr>Times New Roman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2022-06-15T08:57:54Z</dcterms:created>
  <dcterms:modified xsi:type="dcterms:W3CDTF">2025-01-20T00:20:42Z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